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A5D60-E726-4F4A-8257-868EC42B6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B0601E-01FA-3EC1-5A29-D6B7F042F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153E2B-E86D-AD6E-212F-F53F8624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4AA8A-6258-6E9F-B05C-6C8C05C3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FC2135-8751-E7A2-2871-AE935E11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39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DB8D1-0262-1A37-195D-6FE75126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84791F-80C0-1234-D433-757650F54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D37380-13A7-9094-D57D-807159B9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7D7C1B-EA95-032C-F3D4-D0978C8A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0589DE-E629-195E-0FEE-ACC730F1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90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E0997B-204D-2899-582A-88046F8D0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6D9685-48F0-DD38-E556-EA90EA639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DBE90-0347-326A-7299-D5A95E222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0BD32F-58C0-307A-C057-486060BD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0B29F-8C2A-0DC2-28FF-D7EBA87B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15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83C28-4001-41C1-C27A-2591A5EC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7DC086-4749-5167-9C18-68311F3E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359ACF-2C6B-26B8-0A94-C1DEA9A2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13A89-C2E2-01CB-EF4F-266A703D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BF3362-A1FC-2A95-C05E-17FD2EBF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41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1413F-49E1-F7F4-BDE0-F3EC2272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20655C-94C0-ABBB-ED0C-D60B574B4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924927-27AE-75BB-2BE6-FE688424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77B65A-1B4F-8FF8-0431-54547240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DD1932-AFBF-AC03-B441-D641A4CB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2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C1130-149B-22B7-46F9-35C1D4CB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29737E-314E-5F1C-3778-8A0F2EA71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50B8B1-D571-1548-E4B0-526B72AA0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9ED1D5-1E0D-10E8-1DE1-94AD67DA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AF1854-C7DF-495B-FD04-24637C0F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5D1183-9A00-AE22-3E4B-52AC9630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80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A7ED1-4768-9A76-EFAA-455F38B8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93B355-B9DE-E209-6AE6-4C48214C6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AFC83A-D6C0-9A8A-60D3-3E6436F7C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55F62C1-4DB4-FCB8-D5FB-FBA3E6F1D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026B36-1DAC-E55C-4C4B-8F9A271F5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998736-AEA0-6202-06D1-1FA07E47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11338F9-09FE-DE53-7990-22701F91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1F3D9D-F468-B4B9-1FD6-8D604870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43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536317-9C2B-5811-89E2-D4C92543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3F5393-7EFD-B36D-F40C-03EF76C7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0CA6D9-FB29-C87B-3CD5-7FA2E78A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B5D4E9-1F84-A05B-CCE7-0F1ED142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94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DFA4350-7C31-8A45-F889-8427565A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B1653-7739-935B-A745-F978F1C8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431937-7E4C-79C7-A2D7-9705F4C1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498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A4A17-AB1B-EE1B-C4CA-D640A2EB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66C76A-4D7F-01E2-7B71-439737FBB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12AA2B-83BC-2F8C-1CAC-ACA163765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532DA9-18DA-18B6-5523-1D48CE25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01C5A7-F660-D0FA-CB70-A08FDE7F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6ECA1B-2B9E-7A56-DE0B-37346EA7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7F72B-3542-4BF8-2D48-B75C1884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B4D8E6-7F1D-2BE1-3EED-A7305C9B4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C03B13-60DE-E0BC-B7FE-B5776C9F2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3EF09B-A221-E0E8-E1EC-65C29336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9BE7E4-BCA6-264F-5758-6BF602DF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AA0968-487A-33D5-D31C-1F057042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54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F8C3A-732F-DB1E-68E4-25B46F69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3D220-2DA4-1374-6917-77E2760A7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003632-6D34-129B-FF13-A9C947B40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FDB4-56BB-48EA-B41D-C6243275E6CC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EA61ED-578C-E069-A5C5-B7D324D1C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EC0DB2-AA66-2D35-BF08-67B45B682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A7764-5F2E-48A2-9B34-FE567EBE9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5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3DC5A3-C452-CF7C-3E26-BCB262E5E176}"/>
              </a:ext>
            </a:extLst>
          </p:cNvPr>
          <p:cNvSpPr txBox="1"/>
          <p:nvPr/>
        </p:nvSpPr>
        <p:spPr>
          <a:xfrm>
            <a:off x="254540" y="547879"/>
            <a:ext cx="11682920" cy="2677656"/>
          </a:xfrm>
          <a:prstGeom prst="rect">
            <a:avLst/>
          </a:prstGeom>
          <a:noFill/>
        </p:spPr>
        <p:txBody>
          <a:bodyPr wrap="square" numCol="2" rtlCol="0" anchor="ctr">
            <a:spAutoFit/>
          </a:bodyPr>
          <a:lstStyle/>
          <a:p>
            <a:r>
              <a:rPr lang="ru-RU" sz="1400" dirty="0"/>
              <a:t>Данные  были получены из лаборатории городской больницы Ирака и Специализированного центра эндокринологии и диабета, клинической больницы Аль-</a:t>
            </a:r>
            <a:r>
              <a:rPr lang="ru-RU" sz="1400" dirty="0" err="1"/>
              <a:t>Кинди</a:t>
            </a:r>
            <a:r>
              <a:rPr lang="ru-RU" sz="1400" dirty="0"/>
              <a:t>. Данные состоят из медицинской информации и лабораторных анализов. </a:t>
            </a:r>
          </a:p>
          <a:p>
            <a:endParaRPr lang="en-US" sz="1400" dirty="0"/>
          </a:p>
          <a:p>
            <a:r>
              <a:rPr lang="ru-RU" sz="1400" b="1" dirty="0"/>
              <a:t>В </a:t>
            </a:r>
            <a:r>
              <a:rPr lang="ru-RU" sz="1400" b="1" dirty="0" err="1"/>
              <a:t>датасете</a:t>
            </a:r>
            <a:r>
              <a:rPr lang="ru-RU" sz="1400" b="1" dirty="0"/>
              <a:t> 1000 записей о пациентах:</a:t>
            </a:r>
            <a:endParaRPr lang="en-US" sz="1400" b="1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/>
              <a:t>Patient</a:t>
            </a:r>
            <a:r>
              <a:rPr lang="ru-RU" sz="1400" dirty="0"/>
              <a:t> ID (Идентификационный номер пациента),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/>
              <a:t>No_Pation</a:t>
            </a:r>
            <a:r>
              <a:rPr lang="ru-RU" sz="1400" dirty="0"/>
              <a:t> (Номер пациента),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/>
              <a:t>Gender</a:t>
            </a:r>
            <a:r>
              <a:rPr lang="ru-RU" sz="1400" dirty="0"/>
              <a:t> (Пол),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AGE (Возраст в годах),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/>
              <a:t>Urea</a:t>
            </a:r>
            <a:r>
              <a:rPr lang="ru-RU" sz="1400" dirty="0"/>
              <a:t> (Уровень мочевины в крови),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/>
              <a:t>Cr</a:t>
            </a:r>
            <a:r>
              <a:rPr lang="ru-RU" sz="1400" dirty="0"/>
              <a:t> (Уровень</a:t>
            </a:r>
            <a:r>
              <a:rPr lang="en-US" sz="1400" dirty="0"/>
              <a:t> </a:t>
            </a:r>
            <a:r>
              <a:rPr lang="ru-RU" sz="1400" dirty="0"/>
              <a:t>креатинина),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HbA1c (Уровень </a:t>
            </a:r>
            <a:r>
              <a:rPr lang="ru-RU" sz="1400" dirty="0" err="1"/>
              <a:t>гликированного</a:t>
            </a:r>
            <a:r>
              <a:rPr lang="ru-RU" sz="1400" dirty="0"/>
              <a:t> гемоглобина),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/>
              <a:t>Chol</a:t>
            </a:r>
            <a:r>
              <a:rPr lang="ru-RU" sz="1400" dirty="0"/>
              <a:t> (Общий уровень холестерина),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TG (Уровень </a:t>
            </a:r>
            <a:r>
              <a:rPr lang="ru-RU" sz="1400" dirty="0" err="1"/>
              <a:t>триглециридов</a:t>
            </a:r>
            <a:r>
              <a:rPr lang="ru-RU" sz="1400" dirty="0"/>
              <a:t> в крови пациента),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HDL (Уровень липопротеинов высокой плотности),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LDL (Уровень липопротеинов низкой плотности),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VLDL (Уровень липопротеинов очень низкой плотности),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BMI (Индекс массы тела),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CLASS (Класс пациента: Y - есть диабет, N - нет диабета, P - </a:t>
            </a:r>
            <a:r>
              <a:rPr lang="ru-RU" sz="1400" dirty="0" err="1"/>
              <a:t>предиабет</a:t>
            </a:r>
            <a:r>
              <a:rPr lang="ru-RU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395EF-0523-E873-80FF-26BD6089A4CE}"/>
              </a:ext>
            </a:extLst>
          </p:cNvPr>
          <p:cNvSpPr txBox="1"/>
          <p:nvPr/>
        </p:nvSpPr>
        <p:spPr>
          <a:xfrm>
            <a:off x="4166646" y="86214"/>
            <a:ext cx="353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Diabetes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A6BDBB-5984-8E3D-ADBF-C6D6B7938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" t="14081" r="46187" b="40334"/>
          <a:stretch/>
        </p:blipFill>
        <p:spPr>
          <a:xfrm>
            <a:off x="3521414" y="2712734"/>
            <a:ext cx="8200417" cy="395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56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63A251-71FB-9818-87F4-3D6D38539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2" t="14983" r="62964" b="71271"/>
          <a:stretch/>
        </p:blipFill>
        <p:spPr>
          <a:xfrm>
            <a:off x="590746" y="906660"/>
            <a:ext cx="6109979" cy="1404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EE78A-6372-1C61-CD23-EA97DECDAC7E}"/>
              </a:ext>
            </a:extLst>
          </p:cNvPr>
          <p:cNvSpPr txBox="1"/>
          <p:nvPr/>
        </p:nvSpPr>
        <p:spPr>
          <a:xfrm>
            <a:off x="716437" y="454174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Регрессионный анализ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0707-B4E9-AFC6-0593-E20D6F629A83}"/>
              </a:ext>
            </a:extLst>
          </p:cNvPr>
          <p:cNvSpPr txBox="1"/>
          <p:nvPr/>
        </p:nvSpPr>
        <p:spPr>
          <a:xfrm>
            <a:off x="716437" y="2561590"/>
            <a:ext cx="9590202" cy="39703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ru-RU" b="1" dirty="0"/>
              <a:t>Класс «P» (</a:t>
            </a:r>
            <a:r>
              <a:rPr lang="ru-RU" b="1" dirty="0" err="1"/>
              <a:t>предиабет</a:t>
            </a:r>
            <a:r>
              <a:rPr lang="ru-RU" b="1" dirty="0"/>
              <a:t>):</a:t>
            </a:r>
          </a:p>
          <a:p>
            <a:r>
              <a:rPr lang="ru-RU" b="1" dirty="0"/>
              <a:t>BMI: </a:t>
            </a:r>
            <a:r>
              <a:rPr lang="ru-RU" dirty="0"/>
              <a:t>При увеличении индекса массы тела (BMI) на одну единицу, вероятность принадлежности к классу «P» увеличивается в примерно 1.503 раза.</a:t>
            </a:r>
          </a:p>
          <a:p>
            <a:r>
              <a:rPr lang="ru-RU" b="1" dirty="0" err="1"/>
              <a:t>Chol</a:t>
            </a:r>
            <a:r>
              <a:rPr lang="ru-RU" b="1" dirty="0"/>
              <a:t>: </a:t>
            </a:r>
            <a:r>
              <a:rPr lang="ru-RU" dirty="0"/>
              <a:t>Увеличение уровня холестерина (</a:t>
            </a:r>
            <a:r>
              <a:rPr lang="ru-RU" dirty="0" err="1"/>
              <a:t>Chol</a:t>
            </a:r>
            <a:r>
              <a:rPr lang="ru-RU" dirty="0"/>
              <a:t>) на одну единицу увеличивает вероятность принадлежности к классу «P» примерно в 1.762 раза.</a:t>
            </a:r>
          </a:p>
          <a:p>
            <a:r>
              <a:rPr lang="ru-RU" b="1" dirty="0"/>
              <a:t>HbA1c: </a:t>
            </a:r>
            <a:r>
              <a:rPr lang="ru-RU" dirty="0"/>
              <a:t>При увеличении уровня </a:t>
            </a:r>
            <a:r>
              <a:rPr lang="ru-RU" dirty="0" err="1"/>
              <a:t>гликированного</a:t>
            </a:r>
            <a:r>
              <a:rPr lang="ru-RU" dirty="0"/>
              <a:t> гемоглобина (HbA1c) на одну единицу, вероятность принадлежности к классу «P» увеличивается примерно в 5.077 раза.</a:t>
            </a:r>
          </a:p>
          <a:p>
            <a:endParaRPr lang="ru-RU" dirty="0"/>
          </a:p>
          <a:p>
            <a:r>
              <a:rPr lang="ru-RU" b="1" dirty="0"/>
              <a:t>Класс «</a:t>
            </a:r>
            <a:r>
              <a:rPr lang="en-US" b="1" dirty="0"/>
              <a:t>Y</a:t>
            </a:r>
            <a:r>
              <a:rPr lang="ru-RU" b="1" dirty="0"/>
              <a:t>»</a:t>
            </a:r>
            <a:r>
              <a:rPr lang="en-US" b="1" dirty="0"/>
              <a:t> (</a:t>
            </a:r>
            <a:r>
              <a:rPr lang="ru-RU" b="1" dirty="0"/>
              <a:t>диабет):</a:t>
            </a:r>
          </a:p>
          <a:p>
            <a:r>
              <a:rPr lang="ru-RU" b="1" dirty="0"/>
              <a:t>BMI: </a:t>
            </a:r>
            <a:r>
              <a:rPr lang="ru-RU" dirty="0"/>
              <a:t>При увеличении индекса массы тела (BMI) на одну единицу, вероятность принадлежности к классу «Y» увеличивается примерно в 2.357 раза.</a:t>
            </a:r>
          </a:p>
          <a:p>
            <a:r>
              <a:rPr lang="ru-RU" b="1" dirty="0" err="1"/>
              <a:t>Chol</a:t>
            </a:r>
            <a:r>
              <a:rPr lang="ru-RU" b="1" dirty="0"/>
              <a:t>: </a:t>
            </a:r>
            <a:r>
              <a:rPr lang="ru-RU" dirty="0"/>
              <a:t>Увеличение уровня холестерина (</a:t>
            </a:r>
            <a:r>
              <a:rPr lang="ru-RU" dirty="0" err="1"/>
              <a:t>Chol</a:t>
            </a:r>
            <a:r>
              <a:rPr lang="ru-RU" dirty="0"/>
              <a:t>) на одну единицу увеличивает вероятность принадлежности к классу «Y» в примерно 3.593 раза.</a:t>
            </a:r>
          </a:p>
          <a:p>
            <a:r>
              <a:rPr lang="ru-RU" b="1" dirty="0"/>
              <a:t>HbA1c: </a:t>
            </a:r>
            <a:r>
              <a:rPr lang="ru-RU" dirty="0"/>
              <a:t>При увеличении уровня </a:t>
            </a:r>
            <a:r>
              <a:rPr lang="ru-RU" dirty="0" err="1"/>
              <a:t>гликированного</a:t>
            </a:r>
            <a:r>
              <a:rPr lang="ru-RU" dirty="0"/>
              <a:t> гемоглобина (HbA1c) на одну единицу, вероятность принадлежности к классу «Y» увеличивается примерно в 10.303 раза.</a:t>
            </a:r>
          </a:p>
        </p:txBody>
      </p:sp>
    </p:spTree>
    <p:extLst>
      <p:ext uri="{BB962C8B-B14F-4D97-AF65-F5344CB8AC3E}">
        <p14:creationId xmlns:p14="http://schemas.microsoft.com/office/powerpoint/2010/main" val="282795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54C45-2941-DA91-45B5-18AF589C151E}"/>
              </a:ext>
            </a:extLst>
          </p:cNvPr>
          <p:cNvSpPr txBox="1"/>
          <p:nvPr/>
        </p:nvSpPr>
        <p:spPr>
          <a:xfrm>
            <a:off x="420701" y="290154"/>
            <a:ext cx="327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Предобработка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C0A097-38B4-6B7B-99B8-5E41B713D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" t="80284" r="64016" b="6808"/>
          <a:stretch/>
        </p:blipFill>
        <p:spPr>
          <a:xfrm>
            <a:off x="6096000" y="771232"/>
            <a:ext cx="5528086" cy="1138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A9055B-3F49-E2F7-DDB6-12F272F7B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3" t="18723" r="50851" b="50000"/>
          <a:stretch/>
        </p:blipFill>
        <p:spPr>
          <a:xfrm>
            <a:off x="333152" y="3316177"/>
            <a:ext cx="7259162" cy="2841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351EF9-B7D1-8AD7-006C-338F8B8B54A4}"/>
              </a:ext>
            </a:extLst>
          </p:cNvPr>
          <p:cNvSpPr txBox="1"/>
          <p:nvPr/>
        </p:nvSpPr>
        <p:spPr>
          <a:xfrm>
            <a:off x="491650" y="2916068"/>
            <a:ext cx="2538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Обработка выбросов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9332E-ECD5-4015-E895-F0A3D31884D7}"/>
              </a:ext>
            </a:extLst>
          </p:cNvPr>
          <p:cNvSpPr txBox="1"/>
          <p:nvPr/>
        </p:nvSpPr>
        <p:spPr>
          <a:xfrm>
            <a:off x="333152" y="6229292"/>
            <a:ext cx="7723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Также обнаружены единичные выбросы в показателях </a:t>
            </a:r>
            <a:r>
              <a:rPr lang="en-US" sz="1600" dirty="0"/>
              <a:t>Urea</a:t>
            </a:r>
            <a:r>
              <a:rPr lang="ru-RU" sz="1600" dirty="0"/>
              <a:t>, </a:t>
            </a:r>
            <a:r>
              <a:rPr lang="en-US" sz="1600" dirty="0"/>
              <a:t>Cr</a:t>
            </a:r>
            <a:r>
              <a:rPr lang="ru-RU" sz="1600" dirty="0"/>
              <a:t> и </a:t>
            </a:r>
            <a:r>
              <a:rPr lang="en-US" sz="1600" dirty="0"/>
              <a:t>HbA1c</a:t>
            </a:r>
            <a:r>
              <a:rPr lang="ru-RU" sz="1600" dirty="0"/>
              <a:t>,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B534B1-FBC3-CBD3-CBA1-C607EC5A46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t="20993" r="62820" b="57597"/>
          <a:stretch/>
        </p:blipFill>
        <p:spPr>
          <a:xfrm>
            <a:off x="333152" y="771232"/>
            <a:ext cx="5642495" cy="201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0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BEFB42-EC0C-875F-7AE0-07EA49D6A0EB}"/>
              </a:ext>
            </a:extLst>
          </p:cNvPr>
          <p:cNvSpPr txBox="1"/>
          <p:nvPr/>
        </p:nvSpPr>
        <p:spPr>
          <a:xfrm>
            <a:off x="7611944" y="369811"/>
            <a:ext cx="413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Исследовательский анализ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4D96FB-CE1D-583B-3D9F-1DC332032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5" t="17731" r="1064" b="5392"/>
          <a:stretch/>
        </p:blipFill>
        <p:spPr>
          <a:xfrm>
            <a:off x="147118" y="569866"/>
            <a:ext cx="7263209" cy="4453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4CD3695-5728-C842-203F-1E1F10685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96" t="18144" r="1207" b="5393"/>
          <a:stretch/>
        </p:blipFill>
        <p:spPr>
          <a:xfrm>
            <a:off x="7004115" y="3234059"/>
            <a:ext cx="5040767" cy="35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9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0D606A-FCC6-3A68-3866-8BCC5672D76C}"/>
              </a:ext>
            </a:extLst>
          </p:cNvPr>
          <p:cNvSpPr txBox="1"/>
          <p:nvPr/>
        </p:nvSpPr>
        <p:spPr>
          <a:xfrm>
            <a:off x="386499" y="371516"/>
            <a:ext cx="59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FE9236-9886-D4ED-31A4-395A7132F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3" t="17870" r="1032" b="5292"/>
          <a:stretch/>
        </p:blipFill>
        <p:spPr>
          <a:xfrm>
            <a:off x="6006948" y="1488284"/>
            <a:ext cx="5955665" cy="40111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70F766-A0B8-003A-EAB7-B93BA7381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0" t="21358" r="-53" b="5430"/>
          <a:stretch/>
        </p:blipFill>
        <p:spPr>
          <a:xfrm>
            <a:off x="94268" y="1754593"/>
            <a:ext cx="5819005" cy="34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6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DD804C-D077-9642-D731-66178EC96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1" t="18007" r="953" b="5842"/>
          <a:stretch/>
        </p:blipFill>
        <p:spPr>
          <a:xfrm>
            <a:off x="153971" y="1531855"/>
            <a:ext cx="5740957" cy="3831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B758F-CB06-CF7F-84CD-8EEB084530AB}"/>
              </a:ext>
            </a:extLst>
          </p:cNvPr>
          <p:cNvSpPr txBox="1"/>
          <p:nvPr/>
        </p:nvSpPr>
        <p:spPr>
          <a:xfrm>
            <a:off x="339366" y="333808"/>
            <a:ext cx="59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69D42B-3A6F-4518-4CDB-09917FC5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71" t="18007" r="1262" b="5842"/>
          <a:stretch/>
        </p:blipFill>
        <p:spPr>
          <a:xfrm>
            <a:off x="6093214" y="1531856"/>
            <a:ext cx="5957740" cy="39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3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DA7C70-31C6-B9FF-D774-58C06850F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5" t="18007" r="567" b="5292"/>
          <a:stretch/>
        </p:blipFill>
        <p:spPr>
          <a:xfrm>
            <a:off x="235669" y="1564850"/>
            <a:ext cx="5671082" cy="4015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2C1A5-5939-766E-02AD-56FAACC8C863}"/>
              </a:ext>
            </a:extLst>
          </p:cNvPr>
          <p:cNvSpPr txBox="1"/>
          <p:nvPr/>
        </p:nvSpPr>
        <p:spPr>
          <a:xfrm>
            <a:off x="339366" y="333808"/>
            <a:ext cx="59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4D2140-98E2-5DA0-0ABF-BC15246AD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8" t="18145" r="1031" b="4867"/>
          <a:stretch/>
        </p:blipFill>
        <p:spPr>
          <a:xfrm>
            <a:off x="6285250" y="1564850"/>
            <a:ext cx="5768489" cy="412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A9BB8-6609-8025-C56E-D37FEAC48AE8}"/>
              </a:ext>
            </a:extLst>
          </p:cNvPr>
          <p:cNvSpPr txBox="1"/>
          <p:nvPr/>
        </p:nvSpPr>
        <p:spPr>
          <a:xfrm>
            <a:off x="339366" y="333808"/>
            <a:ext cx="59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52FDF-29EF-86BA-94BE-DFEA526D5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73" t="18420" r="722" b="4867"/>
          <a:stretch/>
        </p:blipFill>
        <p:spPr>
          <a:xfrm>
            <a:off x="245544" y="1543639"/>
            <a:ext cx="5600740" cy="39616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C948E4-CB81-CD4D-DFFE-8A6B86971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1" t="17869" r="876" b="4868"/>
          <a:stretch/>
        </p:blipFill>
        <p:spPr>
          <a:xfrm>
            <a:off x="6291374" y="1543639"/>
            <a:ext cx="5655082" cy="40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D8B36C-9AAC-1C07-B404-C96C53D2E89B}"/>
              </a:ext>
            </a:extLst>
          </p:cNvPr>
          <p:cNvSpPr txBox="1"/>
          <p:nvPr/>
        </p:nvSpPr>
        <p:spPr>
          <a:xfrm>
            <a:off x="339366" y="333808"/>
            <a:ext cx="59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C905D6-716F-E59C-EBC3-7F9C88250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95" t="17732" r="1109" b="5842"/>
          <a:stretch/>
        </p:blipFill>
        <p:spPr>
          <a:xfrm>
            <a:off x="190082" y="1378670"/>
            <a:ext cx="5789602" cy="41006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09B089-5356-DC31-F56A-AD38E54DA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19" t="18420" r="876" b="4867"/>
          <a:stretch/>
        </p:blipFill>
        <p:spPr>
          <a:xfrm>
            <a:off x="6280133" y="1339277"/>
            <a:ext cx="5797316" cy="41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8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8C2372-3D2B-EAD0-02D0-0D1BABA2C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21" t="18865" r="5930" b="5673"/>
          <a:stretch/>
        </p:blipFill>
        <p:spPr>
          <a:xfrm>
            <a:off x="2765087" y="817120"/>
            <a:ext cx="6661826" cy="5707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F1C2B9-B069-8D7F-651A-0CF443545BED}"/>
              </a:ext>
            </a:extLst>
          </p:cNvPr>
          <p:cNvSpPr txBox="1"/>
          <p:nvPr/>
        </p:nvSpPr>
        <p:spPr>
          <a:xfrm>
            <a:off x="339366" y="333808"/>
            <a:ext cx="59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Тепловая карта корреляционной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9501215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344</Words>
  <Application>Microsoft Office PowerPoint</Application>
  <PresentationFormat>Широкоэкранный</PresentationFormat>
  <Paragraphs>39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Владлена</dc:creator>
  <cp:lastModifiedBy>Владлена</cp:lastModifiedBy>
  <cp:revision>8</cp:revision>
  <dcterms:created xsi:type="dcterms:W3CDTF">2024-04-14T08:39:03Z</dcterms:created>
  <dcterms:modified xsi:type="dcterms:W3CDTF">2024-04-14T12:36:58Z</dcterms:modified>
</cp:coreProperties>
</file>